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9007b7aa52_2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9007b7aa52_2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9007b7aa52_2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9007b7aa52_2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9007b7aa52_2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9007b7aa52_2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rcboe.org//cms/lib/GA01903614/Centricity/Domain/13184/Mascot%20Junction%20Information.pdf" TargetMode="External"/><Relationship Id="rId10" Type="http://schemas.openxmlformats.org/officeDocument/2006/relationships/slide" Target="/ppt/slides/slide3.xml"/><Relationship Id="rId13" Type="http://schemas.openxmlformats.org/officeDocument/2006/relationships/image" Target="../media/image8.png"/><Relationship Id="rId12" Type="http://schemas.openxmlformats.org/officeDocument/2006/relationships/hyperlink" Target="https://www.rcboe.org/cms/lib/GA01903614/Centricity/Domain/4/2020021%20School%20CalendarBoard%20approved%207142020.pdf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Relationship Id="rId4" Type="http://schemas.openxmlformats.org/officeDocument/2006/relationships/image" Target="../media/image1.png"/><Relationship Id="rId9" Type="http://schemas.openxmlformats.org/officeDocument/2006/relationships/image" Target="../media/image7.png"/><Relationship Id="rId15" Type="http://schemas.openxmlformats.org/officeDocument/2006/relationships/hyperlink" Target="https://launchpad.classlink.com/" TargetMode="External"/><Relationship Id="rId14" Type="http://schemas.openxmlformats.org/officeDocument/2006/relationships/image" Target="../media/image3.png"/><Relationship Id="rId5" Type="http://schemas.openxmlformats.org/officeDocument/2006/relationships/image" Target="../media/image2.png"/><Relationship Id="rId6" Type="http://schemas.openxmlformats.org/officeDocument/2006/relationships/image" Target="../media/image6.png"/><Relationship Id="rId7" Type="http://schemas.openxmlformats.org/officeDocument/2006/relationships/image" Target="../media/image4.png"/><Relationship Id="rId8" Type="http://schemas.openxmlformats.org/officeDocument/2006/relationships/hyperlink" Target="https://www.rcboe.org/wilkinson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80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33450" y="240225"/>
            <a:ext cx="7101750" cy="398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1916663"/>
            <a:ext cx="2119374" cy="262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>
            <a:hlinkClick action="ppaction://hlinkshowjump?jump=nextslide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94450" y="1444700"/>
            <a:ext cx="3121100" cy="379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962175" y="3470375"/>
            <a:ext cx="4082449" cy="262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>
            <a:hlinkClick r:id="rId8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18500" y="240225"/>
            <a:ext cx="1577474" cy="1372051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3"/>
          <p:cNvSpPr txBox="1"/>
          <p:nvPr/>
        </p:nvSpPr>
        <p:spPr>
          <a:xfrm>
            <a:off x="2243300" y="793225"/>
            <a:ext cx="6110400" cy="149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Welcome to First Grade</a:t>
            </a:r>
            <a:endParaRPr sz="24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Wilkinson Gardens Elementary School</a:t>
            </a:r>
            <a:endParaRPr sz="24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Dr Kathleen Mainhart</a:t>
            </a:r>
            <a:endParaRPr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2441625" y="2230925"/>
            <a:ext cx="954300" cy="7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  <a:hlinkClick action="ppaction://hlinksldjump" r:id="rId10"/>
              </a:rPr>
              <a:t>Syllabus</a:t>
            </a:r>
            <a:endParaRPr sz="12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4" name="Google Shape;64;p13"/>
          <p:cNvSpPr txBox="1"/>
          <p:nvPr/>
        </p:nvSpPr>
        <p:spPr>
          <a:xfrm>
            <a:off x="2441625" y="2571750"/>
            <a:ext cx="2947500" cy="4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  <a:hlinkClick r:id="rId11"/>
              </a:rPr>
              <a:t>Wildcats ROAR</a:t>
            </a:r>
            <a:endParaRPr sz="10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5" name="Google Shape;65;p13"/>
          <p:cNvSpPr txBox="1"/>
          <p:nvPr/>
        </p:nvSpPr>
        <p:spPr>
          <a:xfrm>
            <a:off x="2441550" y="2914313"/>
            <a:ext cx="3904200" cy="4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  <a:hlinkClick r:id="rId12"/>
              </a:rPr>
              <a:t>School Calendar</a:t>
            </a:r>
            <a:endParaRPr sz="10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6" name="Google Shape;66;p13"/>
          <p:cNvSpPr txBox="1"/>
          <p:nvPr/>
        </p:nvSpPr>
        <p:spPr>
          <a:xfrm>
            <a:off x="4841925" y="397295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3"/>
          <p:cNvSpPr txBox="1"/>
          <p:nvPr/>
        </p:nvSpPr>
        <p:spPr>
          <a:xfrm>
            <a:off x="6122725" y="2914325"/>
            <a:ext cx="1313700" cy="84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Click on me to find out more about me.</a:t>
            </a:r>
            <a:endParaRPr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68" name="Google Shape;68;p1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 rot="10800000">
            <a:off x="5862350" y="2627525"/>
            <a:ext cx="1722775" cy="138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311700" y="1998775"/>
            <a:ext cx="1313701" cy="628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402838" y="2819400"/>
            <a:ext cx="1313701" cy="628749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3"/>
          <p:cNvSpPr txBox="1"/>
          <p:nvPr/>
        </p:nvSpPr>
        <p:spPr>
          <a:xfrm>
            <a:off x="417000" y="2080775"/>
            <a:ext cx="1103100" cy="10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u="sng">
                <a:solidFill>
                  <a:srgbClr val="FFFFFF"/>
                </a:solidFill>
                <a:hlinkClick r:id="rId15"/>
              </a:rPr>
              <a:t>RCSS Launch Pad</a:t>
            </a:r>
            <a:endParaRPr sz="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All About Me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7" name="Google Shape;77;p14"/>
          <p:cNvSpPr txBox="1"/>
          <p:nvPr>
            <p:ph idx="1" type="body"/>
          </p:nvPr>
        </p:nvSpPr>
        <p:spPr>
          <a:xfrm>
            <a:off x="0" y="1152600"/>
            <a:ext cx="9144000" cy="39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omic Sans MS"/>
                <a:ea typeface="Comic Sans MS"/>
                <a:cs typeface="Comic Sans MS"/>
                <a:sym typeface="Comic Sans MS"/>
              </a:rPr>
              <a:t>Hello First Graders and Parents,</a:t>
            </a:r>
            <a:endParaRPr sz="16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>
                <a:latin typeface="Comic Sans MS"/>
                <a:ea typeface="Comic Sans MS"/>
                <a:cs typeface="Comic Sans MS"/>
                <a:sym typeface="Comic Sans MS"/>
              </a:rPr>
              <a:t>My name is Dr. Mainhart and this is my second year teaching at Wilkinson Gardens Elementary School in Georgia.  I am very excited to be your teacher this year.  We will learn lots of wonderful things.</a:t>
            </a:r>
            <a:endParaRPr sz="16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>
                <a:latin typeface="Comic Sans MS"/>
                <a:ea typeface="Comic Sans MS"/>
                <a:cs typeface="Comic Sans MS"/>
                <a:sym typeface="Comic Sans MS"/>
              </a:rPr>
              <a:t>I graduated in 1985 from Goucher College with a BA in Elementary Education and English.  I spent two years as a Peace Corps Volunteer in Morocco and when I returned to the United States, I taught in New Hampshire and Virginia.  While in Virginia, I attended the University of Virginia and got my M.Ed and Ph.D in Educational Evaluation.  My research involved looking at how experienced teachers incorporated multicultural education into their classroom. Since then I have taught in New York City (both elementary and graduate education) and in the United Arab Emirates.</a:t>
            </a:r>
            <a:endParaRPr sz="16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600">
                <a:latin typeface="Comic Sans MS"/>
                <a:ea typeface="Comic Sans MS"/>
                <a:cs typeface="Comic Sans MS"/>
                <a:sym typeface="Comic Sans MS"/>
              </a:rPr>
              <a:t>I am pleased to be in Georgia and to be teaching grade 1 at Wilkinson Gardens.</a:t>
            </a:r>
            <a:endParaRPr sz="1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/>
          <p:nvPr>
            <p:ph idx="1" type="subTitle"/>
          </p:nvPr>
        </p:nvSpPr>
        <p:spPr>
          <a:xfrm>
            <a:off x="76200" y="144650"/>
            <a:ext cx="8520600" cy="477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</a:t>
            </a:r>
            <a:r>
              <a:rPr b="1" baseline="30000" lang="en" sz="1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st</a:t>
            </a:r>
            <a:r>
              <a:rPr b="1" lang="en" sz="1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Grade Syllabus</a:t>
            </a:r>
            <a:endParaRPr b="1" sz="16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ELA</a:t>
            </a:r>
            <a:endParaRPr b="1" sz="14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•      	Sight words, blending, &amp; segmenting</a:t>
            </a:r>
            <a:endParaRPr sz="9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•      	Grammar (nouns, verbs, adjectives, conjunctions, etc.)</a:t>
            </a:r>
            <a:endParaRPr sz="9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•      	Writing, directions, &amp; opinions with a focus on handwriting</a:t>
            </a:r>
            <a:endParaRPr sz="9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•      	Reading different kinds of texts (informational and literary)</a:t>
            </a:r>
            <a:endParaRPr sz="9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Math</a:t>
            </a:r>
            <a:endParaRPr b="1" sz="14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•      	Solving addition and subtraction word problems in situations of adding to, taking from, putting together, taking apart, and comparing (e.g. a taking from situation would be: “Five apples were on the table. I ate some apples. Then there were three apples. How many apples did I eat?”)</a:t>
            </a:r>
            <a:endParaRPr sz="9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•      	Quickly and accurately adding with a sum of 10 or less and quickly and accurately subtracting from a number 10 or less (e.g. 2 + 7, 7 - 5)</a:t>
            </a:r>
            <a:endParaRPr sz="9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•      	Understanding what the digits mean in two-digit numbers (place value)</a:t>
            </a:r>
            <a:endParaRPr sz="9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•      	Using understanding of place value to add and subtract (e.g. 38 + 5, 29 + 20, 64 + 27, 80 – 50)</a:t>
            </a:r>
            <a:endParaRPr sz="9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•      	Measuring lengths of objects by using a shorter object as a unit of length</a:t>
            </a:r>
            <a:endParaRPr sz="9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•      	Making composite shapes by joining shapes together, and dividing circles and rectangles into halves or fourths</a:t>
            </a:r>
            <a:endParaRPr sz="9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9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